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84" r:id="rId2"/>
    <p:sldMasterId id="2147483746" r:id="rId3"/>
  </p:sldMasterIdLst>
  <p:notesMasterIdLst>
    <p:notesMasterId r:id="rId70"/>
  </p:notesMasterIdLst>
  <p:handoutMasterIdLst>
    <p:handoutMasterId r:id="rId71"/>
  </p:handoutMasterIdLst>
  <p:sldIdLst>
    <p:sldId id="282" r:id="rId4"/>
    <p:sldId id="362" r:id="rId5"/>
    <p:sldId id="295" r:id="rId6"/>
    <p:sldId id="296" r:id="rId7"/>
    <p:sldId id="297" r:id="rId8"/>
    <p:sldId id="342" r:id="rId9"/>
    <p:sldId id="355" r:id="rId10"/>
    <p:sldId id="298" r:id="rId11"/>
    <p:sldId id="309" r:id="rId12"/>
    <p:sldId id="323" r:id="rId13"/>
    <p:sldId id="312" r:id="rId14"/>
    <p:sldId id="310" r:id="rId15"/>
    <p:sldId id="343" r:id="rId16"/>
    <p:sldId id="299" r:id="rId17"/>
    <p:sldId id="311" r:id="rId18"/>
    <p:sldId id="301" r:id="rId19"/>
    <p:sldId id="349" r:id="rId20"/>
    <p:sldId id="313" r:id="rId21"/>
    <p:sldId id="314" r:id="rId22"/>
    <p:sldId id="302" r:id="rId23"/>
    <p:sldId id="321" r:id="rId24"/>
    <p:sldId id="316" r:id="rId25"/>
    <p:sldId id="317" r:id="rId26"/>
    <p:sldId id="324" r:id="rId27"/>
    <p:sldId id="322" r:id="rId28"/>
    <p:sldId id="318" r:id="rId29"/>
    <p:sldId id="325" r:id="rId30"/>
    <p:sldId id="315" r:id="rId31"/>
    <p:sldId id="344" r:id="rId32"/>
    <p:sldId id="352" r:id="rId33"/>
    <p:sldId id="304" r:id="rId34"/>
    <p:sldId id="326" r:id="rId35"/>
    <p:sldId id="327" r:id="rId36"/>
    <p:sldId id="328" r:id="rId37"/>
    <p:sldId id="329" r:id="rId38"/>
    <p:sldId id="330" r:id="rId39"/>
    <p:sldId id="331" r:id="rId40"/>
    <p:sldId id="353" r:id="rId41"/>
    <p:sldId id="345" r:id="rId42"/>
    <p:sldId id="303" r:id="rId43"/>
    <p:sldId id="334" r:id="rId44"/>
    <p:sldId id="333" r:id="rId45"/>
    <p:sldId id="335" r:id="rId46"/>
    <p:sldId id="341" r:id="rId47"/>
    <p:sldId id="340" r:id="rId48"/>
    <p:sldId id="339" r:id="rId49"/>
    <p:sldId id="336" r:id="rId50"/>
    <p:sldId id="337" r:id="rId51"/>
    <p:sldId id="338" r:id="rId52"/>
    <p:sldId id="350" r:id="rId53"/>
    <p:sldId id="351" r:id="rId54"/>
    <p:sldId id="346" r:id="rId55"/>
    <p:sldId id="307" r:id="rId56"/>
    <p:sldId id="354" r:id="rId57"/>
    <p:sldId id="356" r:id="rId58"/>
    <p:sldId id="306" r:id="rId59"/>
    <p:sldId id="357" r:id="rId60"/>
    <p:sldId id="358" r:id="rId61"/>
    <p:sldId id="359" r:id="rId62"/>
    <p:sldId id="360" r:id="rId63"/>
    <p:sldId id="347" r:id="rId64"/>
    <p:sldId id="319" r:id="rId65"/>
    <p:sldId id="511" r:id="rId66"/>
    <p:sldId id="512" r:id="rId67"/>
    <p:sldId id="513" r:id="rId68"/>
    <p:sldId id="361" r:id="rId69"/>
  </p:sldIdLst>
  <p:sldSz cx="9144000" cy="5143500" type="screen16x9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54A"/>
    <a:srgbClr val="EC6084"/>
    <a:srgbClr val="9F358B"/>
    <a:srgbClr val="2699D6"/>
    <a:srgbClr val="824D9D"/>
    <a:srgbClr val="D3D800"/>
    <a:srgbClr val="009640"/>
    <a:srgbClr val="EC6090"/>
    <a:srgbClr val="E63323"/>
    <a:srgbClr val="FFD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6" autoAdjust="0"/>
    <p:restoredTop sz="87799" autoAdjust="0"/>
  </p:normalViewPr>
  <p:slideViewPr>
    <p:cSldViewPr>
      <p:cViewPr varScale="1">
        <p:scale>
          <a:sx n="132" d="100"/>
          <a:sy n="132" d="100"/>
        </p:scale>
        <p:origin x="612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E4040-5678-4617-BDDC-EE26C9D19E43}" type="datetimeFigureOut">
              <a:rPr lang="sk-SK" smtClean="0"/>
              <a:t>7. 3. 2024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6ABA-7B80-42DF-BEF9-5AE90EB05FE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595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66E2-EBC5-4826-85E1-63E9EC1122F9}" type="datetimeFigureOut">
              <a:rPr lang="sk-SK" smtClean="0"/>
              <a:t>7. 3. 2024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4089-5982-4946-B5DF-A564D24159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16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74089-5982-4946-B5DF-A564D24159FB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42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632440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7632440" cy="3600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0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899999" y="2427733"/>
            <a:ext cx="7707593" cy="5760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Podnadpis</a:t>
            </a:r>
          </a:p>
        </p:txBody>
      </p:sp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771550"/>
            <a:ext cx="7704448" cy="1568748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80000"/>
              </a:lnSpc>
              <a:defRPr sz="4800" b="1" baseline="0">
                <a:latin typeface="+mj-lt"/>
              </a:defRPr>
            </a:lvl1pPr>
          </a:lstStyle>
          <a:p>
            <a:r>
              <a:rPr lang="cs-CZ" dirty="0"/>
              <a:t>Názov prezentácie – prvý variant</a:t>
            </a:r>
            <a:endParaRPr lang="sk-SK" dirty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  <p:sp>
        <p:nvSpPr>
          <p:cNvPr id="5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103085"/>
            <a:ext cx="7632847" cy="111710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Meno Priezvisko, pozícia, kontakt</a:t>
            </a:r>
            <a:endParaRPr lang="sk-SK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515966"/>
            <a:ext cx="2880319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ná strana"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"/>
          <p:cNvSpPr>
            <a:spLocks noGrp="1"/>
          </p:cNvSpPr>
          <p:nvPr>
            <p:ph type="ctrTitle" hasCustomPrompt="1"/>
          </p:nvPr>
        </p:nvSpPr>
        <p:spPr>
          <a:xfrm>
            <a:off x="899592" y="2571750"/>
            <a:ext cx="4680520" cy="1080120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0000"/>
              </a:lnSpc>
              <a:defRPr sz="3500" b="1" baseline="0">
                <a:latin typeface="+mj-lt"/>
              </a:defRPr>
            </a:lvl1pPr>
          </a:lstStyle>
          <a:p>
            <a:r>
              <a:rPr lang="cs-CZ" dirty="0"/>
              <a:t>Názov prezentácie – druhý variant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3" y="3723878"/>
            <a:ext cx="4680520" cy="25529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 err="1"/>
              <a:t>Meno</a:t>
            </a:r>
            <a:r>
              <a:rPr lang="cs-CZ" dirty="0"/>
              <a:t> </a:t>
            </a:r>
            <a:r>
              <a:rPr lang="cs-CZ" dirty="0" err="1"/>
              <a:t>Priezvisko</a:t>
            </a:r>
            <a:r>
              <a:rPr lang="cs-CZ" dirty="0"/>
              <a:t>, </a:t>
            </a:r>
            <a:r>
              <a:rPr lang="cs-CZ" dirty="0" err="1"/>
              <a:t>pozícia</a:t>
            </a:r>
            <a:endParaRPr lang="sk-SK" dirty="0"/>
          </a:p>
        </p:txBody>
      </p:sp>
      <p:sp>
        <p:nvSpPr>
          <p:cNvPr id="4" name="Zástupný symbol pro text 2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4083918"/>
            <a:ext cx="4680520" cy="2880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dátum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563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182563" indent="-182563">
              <a:spcBef>
                <a:spcPts val="200"/>
              </a:spcBef>
              <a:buFont typeface="Arial" panose="020B0604020202020204" pitchFamily="34" charset="0"/>
              <a:buChar char="•"/>
              <a:defRPr lang="sk-SK" dirty="0"/>
            </a:lvl1pPr>
            <a:lvl2pPr>
              <a:defRPr lang="cs-CZ" dirty="0" smtClean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</a:p>
        </p:txBody>
      </p:sp>
      <p:sp>
        <p:nvSpPr>
          <p:cNvPr id="7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191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900000" y="915567"/>
            <a:ext cx="7704448" cy="360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sk-SK" dirty="0"/>
            </a:lvl1pPr>
            <a:lvl2pPr>
              <a:defRPr lang="cs-CZ" dirty="0" smtClean="0"/>
            </a:lvl2pPr>
            <a:lvl3pPr>
              <a:defRPr/>
            </a:lvl3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1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79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52839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</a:p>
        </p:txBody>
      </p:sp>
      <p:sp>
        <p:nvSpPr>
          <p:cNvPr id="22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419622"/>
            <a:ext cx="3744416" cy="3024336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23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6"/>
            <a:ext cx="3744416" cy="504057"/>
          </a:xfrm>
        </p:spPr>
        <p:txBody>
          <a:bodyPr/>
          <a:lstStyle>
            <a:lvl1pPr marL="0" indent="0">
              <a:buNone/>
              <a:defRPr b="1" baseline="0"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2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Text a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915566"/>
            <a:ext cx="3599992" cy="3600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5C5A5A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Text</a:t>
            </a:r>
            <a:endParaRPr lang="en-US" dirty="0"/>
          </a:p>
        </p:txBody>
      </p:sp>
      <p:sp>
        <p:nvSpPr>
          <p:cNvPr id="8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  <p:sp>
        <p:nvSpPr>
          <p:cNvPr id="7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915566"/>
            <a:ext cx="3744416" cy="352839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45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-Odrážky a 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2" hasCustomPrompt="1"/>
          </p:nvPr>
        </p:nvSpPr>
        <p:spPr>
          <a:xfrm>
            <a:off x="900000" y="1347614"/>
            <a:ext cx="3599992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15567"/>
            <a:ext cx="3599992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1" name="Zástupný symbol pro obsah 2"/>
          <p:cNvSpPr>
            <a:spLocks noGrp="1"/>
          </p:cNvSpPr>
          <p:nvPr>
            <p:ph sz="quarter" idx="14" hasCustomPrompt="1"/>
          </p:nvPr>
        </p:nvSpPr>
        <p:spPr>
          <a:xfrm>
            <a:off x="4860032" y="1347614"/>
            <a:ext cx="3744416" cy="3168352"/>
          </a:xfrm>
        </p:spPr>
        <p:txBody>
          <a:bodyPr>
            <a:noAutofit/>
          </a:bodyPr>
          <a:lstStyle>
            <a:lvl1pPr marL="182563" indent="-182563">
              <a:spcBef>
                <a:spcPts val="0"/>
              </a:spcBef>
              <a:buFont typeface="Arial" panose="020B0604020202020204" pitchFamily="34" charset="0"/>
              <a:buChar char="•"/>
              <a:defRPr sz="2800" b="0" baseline="0">
                <a:latin typeface="+mn-lt"/>
              </a:defRPr>
            </a:lvl1pPr>
          </a:lstStyle>
          <a:p>
            <a:pPr lvl="0"/>
            <a:r>
              <a:rPr lang="cs-CZ" dirty="0"/>
              <a:t>Text / Graf / </a:t>
            </a:r>
            <a:r>
              <a:rPr lang="cs-CZ" dirty="0" err="1"/>
              <a:t>Obrázok</a:t>
            </a:r>
            <a:endParaRPr lang="cs-CZ" dirty="0"/>
          </a:p>
        </p:txBody>
      </p:sp>
      <p:sp>
        <p:nvSpPr>
          <p:cNvPr id="12" name="Zástupný symbol pro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32" y="915567"/>
            <a:ext cx="3744416" cy="360040"/>
          </a:xfr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cs-CZ" dirty="0"/>
              <a:t>TEXT</a:t>
            </a:r>
            <a:endParaRPr lang="sk-SK" dirty="0"/>
          </a:p>
        </p:txBody>
      </p:sp>
      <p:sp>
        <p:nvSpPr>
          <p:cNvPr id="10" name="Nadpis 1"/>
          <p:cNvSpPr>
            <a:spLocks noGrp="1"/>
          </p:cNvSpPr>
          <p:nvPr>
            <p:ph type="ctrTitle" hasCustomPrompt="1"/>
          </p:nvPr>
        </p:nvSpPr>
        <p:spPr>
          <a:xfrm>
            <a:off x="900000" y="252000"/>
            <a:ext cx="7704448" cy="504056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l-PL" dirty="0"/>
              <a:t>Nadpis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211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2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modr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2" y="4707731"/>
            <a:ext cx="1235866" cy="4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oly - bi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900000" y="1203598"/>
            <a:ext cx="6552320" cy="67710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/>
              <a:t>Názov kapitoly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059582"/>
            <a:ext cx="6912768" cy="360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1" y="4707731"/>
            <a:ext cx="1235869" cy="435768"/>
          </a:xfrm>
          <a:prstGeom prst="rect">
            <a:avLst/>
          </a:prstGeom>
        </p:spPr>
      </p:pic>
      <p:sp>
        <p:nvSpPr>
          <p:cNvPr id="6" name="Zástupný symbol pro text 13"/>
          <p:cNvSpPr txBox="1">
            <a:spLocks/>
          </p:cNvSpPr>
          <p:nvPr userDrawn="1"/>
        </p:nvSpPr>
        <p:spPr>
          <a:xfrm>
            <a:off x="900000" y="4731990"/>
            <a:ext cx="2376239" cy="2157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92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2pPr>
            <a:lvl3pPr marL="1074738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3pPr>
            <a:lvl4pPr marL="1524000" indent="-1365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4pPr>
            <a:lvl5pPr marL="1973263" indent="-144463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5C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FAC2FF-E777-45AE-83A0-4D125144B6DE}" type="slidenum">
              <a:rPr lang="en-US" sz="1800" i="0" smtClean="0"/>
              <a:t>‹#›</a:t>
            </a:fld>
            <a:endParaRPr lang="sk-SK" sz="1800" i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3" r:id="rId4"/>
    <p:sldLayoutId id="2147483705" r:id="rId5"/>
    <p:sldLayoutId id="2147483704" r:id="rId6"/>
    <p:sldLayoutId id="2147483797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6995120" cy="61759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/>
              <a:t>Kliknutím lze upravit styl.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00000" y="1275606"/>
            <a:ext cx="6620273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227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1pPr>
      <a:lvl2pPr marL="625475" indent="-17621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2pPr>
      <a:lvl3pPr marL="1074738" indent="-16033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3pPr>
      <a:lvl4pPr marL="1524000" indent="-136525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rgbClr val="5C5A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Nadpis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Text</a:t>
            </a:r>
          </a:p>
          <a:p>
            <a:pPr lvl="1"/>
            <a:r>
              <a:rPr lang="cs-CZ" dirty="0"/>
              <a:t>Text</a:t>
            </a:r>
          </a:p>
          <a:p>
            <a:pPr lvl="2"/>
            <a:r>
              <a:rPr lang="cs-CZ" dirty="0"/>
              <a:t>Text</a:t>
            </a:r>
          </a:p>
          <a:p>
            <a:pPr lvl="3"/>
            <a:r>
              <a:rPr lang="cs-CZ" dirty="0"/>
              <a:t>Text</a:t>
            </a:r>
          </a:p>
          <a:p>
            <a:pPr lvl="4"/>
            <a:r>
              <a:rPr lang="cs-CZ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21898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96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678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kodekloud.com/" TargetMode="External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reference/kubectl/overvie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2355726"/>
            <a:ext cx="5904656" cy="1152128"/>
          </a:xfrm>
        </p:spPr>
        <p:txBody>
          <a:bodyPr>
            <a:normAutofit/>
          </a:bodyPr>
          <a:lstStyle/>
          <a:p>
            <a:r>
              <a:rPr lang="en-US" dirty="0"/>
              <a:t>Kubernetes</a:t>
            </a:r>
            <a:endParaRPr lang="sk-S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52320" y="4371950"/>
            <a:ext cx="1440160" cy="255290"/>
          </a:xfrm>
        </p:spPr>
        <p:txBody>
          <a:bodyPr/>
          <a:lstStyle/>
          <a:p>
            <a:r>
              <a:rPr lang="en-US" dirty="0"/>
              <a:t>Vojtech Baka</a:t>
            </a:r>
            <a:endParaRPr lang="sk-S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52320" y="4731990"/>
            <a:ext cx="1440160" cy="288032"/>
          </a:xfrm>
        </p:spPr>
        <p:txBody>
          <a:bodyPr/>
          <a:lstStyle/>
          <a:p>
            <a:r>
              <a:rPr lang="en-US" dirty="0"/>
              <a:t>2023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13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96B1C-2024-EB45-287B-3238AF76B7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1508804"/>
            <a:ext cx="1838325" cy="9429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3CBCD1-993A-1506-BCE3-D73335E6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879590"/>
          </a:xfrm>
        </p:spPr>
        <p:txBody>
          <a:bodyPr>
            <a:normAutofit fontScale="90000"/>
          </a:bodyPr>
          <a:lstStyle/>
          <a:p>
            <a:r>
              <a:rPr lang="sk-SK" dirty="0"/>
              <a:t>Imperatívny </a:t>
            </a:r>
            <a:r>
              <a:rPr lang="sk-SK" dirty="0" err="1"/>
              <a:t>vs</a:t>
            </a:r>
            <a:r>
              <a:rPr lang="sk-SK" dirty="0"/>
              <a:t>. deklaratívny prístup vytvárania </a:t>
            </a:r>
            <a:r>
              <a:rPr lang="sk-SK" dirty="0" err="1"/>
              <a:t>Kubernetes</a:t>
            </a:r>
            <a:r>
              <a:rPr lang="sk-SK" dirty="0"/>
              <a:t> objektov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3788E-259F-23FD-D1D0-961A3DAF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0" y="3831307"/>
            <a:ext cx="1809750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78328-314A-BC85-3E6D-87E4AFF9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77202"/>
            <a:ext cx="8460432" cy="16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B204-887C-4F64-3A29-299ACC072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131590"/>
            <a:ext cx="3577768" cy="2706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AF543-5B31-9735-4CCE-CCC5CE07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948" y="4011910"/>
            <a:ext cx="378665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r>
              <a:rPr lang="en-US" dirty="0"/>
              <a:t> – </a:t>
            </a:r>
            <a:r>
              <a:rPr lang="en-US" dirty="0" err="1"/>
              <a:t>grafick</a:t>
            </a:r>
            <a:r>
              <a:rPr lang="sk-SK" dirty="0"/>
              <a:t>á alternatíva</a:t>
            </a:r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Alternatívne grafické nástroje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LENS</a:t>
            </a:r>
          </a:p>
          <a:p>
            <a:pPr lvl="1"/>
            <a:r>
              <a:rPr lang="sk-SK" sz="1800" dirty="0">
                <a:latin typeface="Segoe UI" panose="020B0502040204020203" pitchFamily="34" charset="0"/>
                <a:cs typeface="Segoe UI" panose="020B0502040204020203" pitchFamily="34" charset="0"/>
              </a:rPr>
              <a:t>K9s</a:t>
            </a:r>
          </a:p>
          <a:p>
            <a:endParaRPr lang="sk-SK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06497-6D9A-3185-FEF3-30A3A5C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94224"/>
            <a:ext cx="8604448" cy="22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BC400-C61D-DB1A-7B2B-E53E9A47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sk-SK" dirty="0">
                <a:effectLst/>
              </a:rPr>
              <a:t>Štruktúra K8s </a:t>
            </a:r>
            <a:r>
              <a:rPr lang="sk-SK" dirty="0" err="1">
                <a:effectLst/>
              </a:rPr>
              <a:t>templatov</a:t>
            </a:r>
            <a:endParaRPr lang="sk-SK" dirty="0">
              <a:effectLst/>
            </a:endParaRP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800" dirty="0" err="1">
                <a:solidFill>
                  <a:srgbClr val="5C5A5A"/>
                </a:solidFill>
                <a:effectLst/>
              </a:rPr>
              <a:t>apiVersion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k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ind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m</a:t>
            </a:r>
            <a:r>
              <a:rPr lang="sk-SK" sz="2800" dirty="0" err="1">
                <a:solidFill>
                  <a:srgbClr val="5C5A5A"/>
                </a:solidFill>
                <a:effectLst/>
              </a:rPr>
              <a:t>etadata</a:t>
            </a:r>
            <a:r>
              <a:rPr lang="sk-SK" sz="2800" dirty="0">
                <a:solidFill>
                  <a:srgbClr val="5C5A5A"/>
                </a:solidFill>
                <a:effectLst/>
              </a:rPr>
              <a:t>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C5A5A"/>
                </a:solidFill>
              </a:rPr>
              <a:t>s</a:t>
            </a:r>
            <a:r>
              <a:rPr lang="sk-SK" sz="2800" dirty="0">
                <a:solidFill>
                  <a:srgbClr val="5C5A5A"/>
                </a:solidFill>
                <a:effectLst/>
              </a:rPr>
              <a:t>pec: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E58A7-32DC-186C-5F81-EBC839383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094DF-7CF3-5092-D220-970A3C5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83" y="915566"/>
            <a:ext cx="3708914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81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404C9-8422-BF7F-36F4-5907B56F4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89425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032040" cy="3600400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latin typeface="Segoe UI" panose="020B0502040204020203" pitchFamily="34" charset="0"/>
              </a:rPr>
              <a:t>V</a:t>
            </a:r>
            <a:r>
              <a:rPr lang="en-US" sz="2400" dirty="0">
                <a:latin typeface="Segoe UI" panose="020B0502040204020203" pitchFamily="34" charset="0"/>
              </a:rPr>
              <a:t> </a:t>
            </a:r>
            <a:r>
              <a:rPr lang="sk-SK" sz="2400" dirty="0">
                <a:latin typeface="Segoe UI" panose="020B0502040204020203" pitchFamily="34" charset="0"/>
              </a:rPr>
              <a:t>ponímaní </a:t>
            </a:r>
            <a:r>
              <a:rPr lang="sk-SK" sz="2400" dirty="0" err="1">
                <a:latin typeface="Segoe UI" panose="020B0502040204020203" pitchFamily="34" charset="0"/>
              </a:rPr>
              <a:t>Kubernetesu</a:t>
            </a:r>
            <a:r>
              <a:rPr lang="sk-SK" sz="2400" dirty="0">
                <a:latin typeface="Segoe UI" panose="020B0502040204020203" pitchFamily="34" charset="0"/>
              </a:rPr>
              <a:t> pod: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je </a:t>
            </a:r>
            <a:r>
              <a:rPr lang="sk-SK" sz="2400" dirty="0">
                <a:latin typeface="Segoe UI" panose="020B0502040204020203" pitchFamily="34" charset="0"/>
              </a:rPr>
              <a:t>najmenšia n</a:t>
            </a:r>
            <a:r>
              <a:rPr lang="en-US" sz="2400" dirty="0">
                <a:latin typeface="Segoe UI" panose="020B0502040204020203" pitchFamily="34" charset="0"/>
              </a:rPr>
              <a:t>a</a:t>
            </a:r>
            <a:r>
              <a:rPr lang="sk-SK" sz="2400" dirty="0">
                <a:latin typeface="Segoe UI" panose="020B0502040204020203" pitchFamily="34" charset="0"/>
              </a:rPr>
              <a:t>saditeľná aplikačná jednotka, o ktorú sa vie k8s postarať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>
                <a:effectLst/>
                <a:latin typeface="Segoe UI" panose="020B0502040204020203" pitchFamily="34" charset="0"/>
              </a:rPr>
              <a:t>môže obsahovať jeden a</a:t>
            </a:r>
            <a:r>
              <a:rPr lang="sk-SK" sz="2400" dirty="0">
                <a:latin typeface="Segoe UI" panose="020B0502040204020203" pitchFamily="34" charset="0"/>
              </a:rPr>
              <a:t>lebo viacero kontajnerov</a:t>
            </a:r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2F95C-996C-44E7-F4A2-BA4E064F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82" y="1275606"/>
            <a:ext cx="4221220" cy="2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48E6B-5B97-DB79-B560-873E1AA49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800" dirty="0">
              <a:effectLst/>
              <a:latin typeface="Segoe UI" panose="020B0502040204020203" pitchFamily="34" charset="0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77A70-E0DC-132D-2225-9F32FB749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Pod - sidecar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5202F-10B4-1471-E31B-88DC0F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4" y="1577529"/>
            <a:ext cx="6591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sz="3300"/>
              <a:t>Rozloženie záťaže a škálovateľnosť</a:t>
            </a:r>
          </a:p>
        </p:txBody>
      </p:sp>
      <p:pic>
        <p:nvPicPr>
          <p:cNvPr id="2050" name="Picture 2" descr="Kubernetes ReplicaSet &amp; ReplicationController Beginners Guide">
            <a:extLst>
              <a:ext uri="{FF2B5EF4-FFF2-40B4-BE49-F238E27FC236}">
                <a16:creationId xmlns:a16="http://schemas.microsoft.com/office/drawing/2014/main" id="{463D737B-AFA0-489A-5C29-2A135003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423988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bernetes ReplicaSet &amp; ReplicationController Beginners Guide">
            <a:extLst>
              <a:ext uri="{FF2B5EF4-FFF2-40B4-BE49-F238E27FC236}">
                <a16:creationId xmlns:a16="http://schemas.microsoft.com/office/drawing/2014/main" id="{CF11A178-46C7-99CF-D798-7F5EB69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900113"/>
            <a:ext cx="5343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9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0D13DF-272E-84F3-DB3F-6EAA755CE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1203598"/>
            <a:ext cx="6912360" cy="1354217"/>
          </a:xfrm>
        </p:spPr>
        <p:txBody>
          <a:bodyPr/>
          <a:lstStyle/>
          <a:p>
            <a:r>
              <a:rPr lang="en-US" dirty="0" err="1"/>
              <a:t>Replicaset</a:t>
            </a:r>
            <a:r>
              <a:rPr lang="en-US" dirty="0"/>
              <a:t> &amp; Deployment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46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1B5DC3B5-26FE-AEA3-27B7-DCB42267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>
            <a:normAutofit/>
          </a:bodyPr>
          <a:lstStyle/>
          <a:p>
            <a:r>
              <a:rPr lang="sk-SK" dirty="0"/>
              <a:t>Definuje počet kópii </a:t>
            </a:r>
            <a:r>
              <a:rPr lang="sk-SK" dirty="0" err="1"/>
              <a:t>podov</a:t>
            </a:r>
            <a:r>
              <a:rPr lang="sk-SK" dirty="0"/>
              <a:t>, ktoré majú byť spustené v k8s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1E43-27F3-C774-982C-2B459AF4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17" y="915566"/>
            <a:ext cx="2557046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FF6A5-2824-F491-B0F6-1F047A7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19887"/>
            <a:ext cx="6912768" cy="27037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E79FE9-FDFE-9CF7-00B9-9FA950DC9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Replicaset</a:t>
            </a:r>
            <a:r>
              <a:rPr lang="sk-SK" dirty="0"/>
              <a:t> - </a:t>
            </a:r>
            <a:r>
              <a:rPr lang="sk-SK" dirty="0" err="1"/>
              <a:t>kubectl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34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ACF5DF-490C-786B-5D1F-4226053A83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Architektúra</a:t>
            </a:r>
          </a:p>
          <a:p>
            <a:r>
              <a:rPr lang="sk-SK" dirty="0"/>
              <a:t>Pod</a:t>
            </a:r>
          </a:p>
          <a:p>
            <a:r>
              <a:rPr lang="sk-SK" dirty="0" err="1"/>
              <a:t>Replicaset</a:t>
            </a:r>
            <a:r>
              <a:rPr lang="sk-SK" dirty="0"/>
              <a:t>, </a:t>
            </a:r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Service</a:t>
            </a:r>
          </a:p>
          <a:p>
            <a:r>
              <a:rPr lang="sk-SK" dirty="0" err="1"/>
              <a:t>Namespace</a:t>
            </a:r>
            <a:endParaRPr lang="sk-SK" dirty="0"/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ConfigMap</a:t>
            </a:r>
            <a:r>
              <a:rPr lang="sk-SK" dirty="0"/>
              <a:t>, </a:t>
            </a:r>
            <a:r>
              <a:rPr lang="sk-SK" dirty="0" err="1"/>
              <a:t>Secret</a:t>
            </a:r>
            <a:endParaRPr lang="sk-SK" dirty="0"/>
          </a:p>
          <a:p>
            <a:r>
              <a:rPr lang="sk-SK" dirty="0"/>
              <a:t>Škálovanie výkonu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D137-0D99-9EFD-0740-4C6939B71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</p:spTree>
    <p:extLst>
      <p:ext uri="{BB962C8B-B14F-4D97-AF65-F5344CB8AC3E}">
        <p14:creationId xmlns:p14="http://schemas.microsoft.com/office/powerpoint/2010/main" val="24456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7632440" cy="3600400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“</a:t>
            </a:r>
            <a:r>
              <a:rPr lang="en-US" sz="2000" dirty="0" err="1">
                <a:effectLst/>
              </a:rPr>
              <a:t>nadmnozina</a:t>
            </a:r>
            <a:r>
              <a:rPr lang="en-US" sz="2000" dirty="0">
                <a:effectLst/>
              </a:rPr>
              <a:t>” </a:t>
            </a:r>
            <a:r>
              <a:rPr lang="en-US" sz="2000" dirty="0" err="1"/>
              <a:t>replicasetu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Upgrades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Rollout</a:t>
            </a:r>
            <a:endParaRPr lang="sk-SK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000" dirty="0" err="1">
                <a:effectLst/>
              </a:rPr>
              <a:t>Rollbacks</a:t>
            </a:r>
            <a:endParaRPr lang="en-US" sz="2000" dirty="0"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2000" dirty="0">
              <a:effectLst/>
            </a:endParaRPr>
          </a:p>
          <a:p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5A06-9F23-64FA-67B2-FBA826A1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262414"/>
            <a:ext cx="7704448" cy="2253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5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493BA1B6-2E1E-EEF5-5F58-1692CBB5F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7591D-8A21-B028-85B2-953758DB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</a:t>
            </a:r>
            <a:endParaRPr lang="sk-S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A7128-4531-D562-4EF8-81B2B27ACE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84168" y="976526"/>
            <a:ext cx="2382488" cy="3528392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0B8C-CD03-783E-F140-20767ED7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899175"/>
            <a:ext cx="4879996" cy="36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">
            <a:extLst>
              <a:ext uri="{FF2B5EF4-FFF2-40B4-BE49-F238E27FC236}">
                <a16:creationId xmlns:a16="http://schemas.microsoft.com/office/drawing/2014/main" id="{57CCA612-30EE-9B40-B487-18CEA547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sk-SK" dirty="0" err="1"/>
              <a:t>upgrades</a:t>
            </a:r>
            <a:r>
              <a:rPr lang="en-US" dirty="0"/>
              <a:t>, rollouts</a:t>
            </a:r>
            <a:endParaRPr lang="sk-S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D3BFF2-CCE3-E9CA-E57F-22C8152CA7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67786" y="915566"/>
            <a:ext cx="2368710" cy="3528392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5E4C1-7FA6-A790-6CD2-71D39A77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8" y="1707050"/>
            <a:ext cx="5436040" cy="21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C9B72-C4D9-6A0E-9F6B-36172D110E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113" y="2399376"/>
            <a:ext cx="7704137" cy="6336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– </a:t>
            </a:r>
            <a:r>
              <a:rPr lang="en-US" dirty="0"/>
              <a:t>upgrades, </a:t>
            </a:r>
            <a:r>
              <a:rPr lang="sk-SK" dirty="0" err="1"/>
              <a:t>rollouts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BBF21-0D25-5839-AB37-ED439347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194514"/>
            <a:ext cx="7704137" cy="624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BE662-790F-E200-26A6-465CB0C9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21" y="1089304"/>
            <a:ext cx="1413693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5083A-9A0F-FF01-6C2E-AEF8151778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456987" y="915988"/>
            <a:ext cx="6590388" cy="36004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AD384F-0EE8-E8A0-DC04-05962FCD3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– rollouts, revisions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341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153D0-A187-8884-E666-7947E88B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502316"/>
            <a:ext cx="7704448" cy="12134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F43A7-BABB-97ED-DB37-01E24BEDA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Deployment – </a:t>
            </a:r>
            <a:r>
              <a:rPr lang="en-US" dirty="0" err="1"/>
              <a:t>strat</a:t>
            </a:r>
            <a:r>
              <a:rPr lang="sk-SK" dirty="0" err="1"/>
              <a:t>égia</a:t>
            </a:r>
            <a:r>
              <a:rPr lang="sk-SK" dirty="0"/>
              <a:t> nasadenia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95ACA-C81C-927A-ECE6-1907F88F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15766"/>
            <a:ext cx="7632440" cy="11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6C8CF-158B-F060-12AC-2B98BE9185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174877"/>
            <a:ext cx="7704448" cy="308177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72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1F4BE-D891-5305-4472-ACC06A70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55617"/>
            <a:ext cx="7704448" cy="31203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 err="1"/>
              <a:t>Deployment</a:t>
            </a:r>
            <a:r>
              <a:rPr lang="sk-SK" dirty="0"/>
              <a:t> - </a:t>
            </a:r>
            <a:r>
              <a:rPr lang="sk-SK" dirty="0" err="1"/>
              <a:t>rollbacks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29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C6F63-BDE7-A5C1-E540-EBD79821F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effectLst/>
                <a:latin typeface="Segoe UI" panose="020B0502040204020203" pitchFamily="34" charset="0"/>
              </a:rPr>
              <a:t>Replicaset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udržuje počet kópií (replík) daného </a:t>
            </a:r>
            <a:r>
              <a:rPr lang="sk-SK" sz="2400" dirty="0" err="1">
                <a:effectLst/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2400" dirty="0" err="1">
                <a:latin typeface="Segoe UI" panose="020B0502040204020203" pitchFamily="34" charset="0"/>
              </a:rPr>
              <a:t>Deployment</a:t>
            </a:r>
            <a:endParaRPr lang="sk-SK" sz="2400" dirty="0">
              <a:latin typeface="Segoe UI" panose="020B0502040204020203" pitchFamily="34" charset="0"/>
            </a:endParaRPr>
          </a:p>
          <a:p>
            <a:pPr lvl="1" fontAlgn="ctr">
              <a:spcAft>
                <a:spcPts val="0"/>
              </a:spcAft>
            </a:pPr>
            <a:r>
              <a:rPr lang="sk-SK" sz="2400" dirty="0">
                <a:latin typeface="Segoe UI" panose="020B0502040204020203" pitchFamily="34" charset="0"/>
              </a:rPr>
              <a:t>Na správu počtu podov v deploymente používa replicaset</a:t>
            </a:r>
          </a:p>
          <a:p>
            <a:pPr lvl="1" fontAlgn="ctr">
              <a:spcAft>
                <a:spcPts val="0"/>
              </a:spcAft>
            </a:pPr>
            <a:r>
              <a:rPr lang="sk-SK" sz="2400" dirty="0">
                <a:effectLst/>
                <a:latin typeface="Segoe UI" panose="020B0502040204020203" pitchFamily="34" charset="0"/>
              </a:rPr>
              <a:t>Umožňuje upg</a:t>
            </a:r>
            <a:r>
              <a:rPr lang="sk-SK" sz="2400" dirty="0">
                <a:latin typeface="Segoe UI" panose="020B0502040204020203" pitchFamily="34" charset="0"/>
              </a:rPr>
              <a:t>rade/</a:t>
            </a:r>
            <a:r>
              <a:rPr lang="sk-SK" sz="2400" dirty="0" err="1">
                <a:latin typeface="Segoe UI" panose="020B0502040204020203" pitchFamily="34" charset="0"/>
              </a:rPr>
              <a:t>downgrade</a:t>
            </a:r>
            <a:r>
              <a:rPr lang="sk-SK" sz="2400" dirty="0">
                <a:latin typeface="Segoe UI" panose="020B0502040204020203" pitchFamily="34" charset="0"/>
              </a:rPr>
              <a:t> verzií </a:t>
            </a:r>
            <a:r>
              <a:rPr lang="sk-SK" sz="2400" dirty="0" err="1">
                <a:latin typeface="Segoe UI" panose="020B0502040204020203" pitchFamily="34" charset="0"/>
              </a:rPr>
              <a:t>podu</a:t>
            </a:r>
            <a:endParaRPr lang="sk-SK" sz="240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FBF17-7362-5C70-210A-90E03391B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sk-SK" dirty="0" err="1"/>
              <a:t>eployment</a:t>
            </a:r>
            <a:r>
              <a:rPr lang="en-US" dirty="0"/>
              <a:t> vs. </a:t>
            </a:r>
            <a:r>
              <a:rPr lang="en-US" dirty="0" err="1"/>
              <a:t>replicaset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4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2D6717B-A065-4E67-FF4E-FC247D5AF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762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EA1EB-EBBD-4A31-B487-79BB4AF2A0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Čo je kontajner</a:t>
            </a:r>
          </a:p>
          <a:p>
            <a:pPr lvl="1"/>
            <a:r>
              <a:rPr lang="en-US" sz="1900" dirty="0"/>
              <a:t>A container is a standard unit of software that packages up code and all its dependencies, so the application runs quickly and reliably from one computing environment to another. A Docker container image is a lightweight, standalone, executable package of software that includes everything needed to run an application: code, runtime, system tools, system libraries and settings</a:t>
            </a:r>
          </a:p>
          <a:p>
            <a:r>
              <a:rPr lang="sk-SK" dirty="0"/>
              <a:t>Čo je orchestrácia</a:t>
            </a:r>
          </a:p>
          <a:p>
            <a:pPr lvl="1"/>
            <a:r>
              <a:rPr lang="en-US" sz="1900" dirty="0"/>
              <a:t>Orchestration is the coordination and management of multiple computer systems, applications and/or services, stringing together multiple tasks in order to execute a larger workflow or process. </a:t>
            </a:r>
            <a:endParaRPr lang="sk-SK" sz="1900" dirty="0"/>
          </a:p>
          <a:p>
            <a:r>
              <a:rPr lang="sk-SK" dirty="0"/>
              <a:t>Čo je orchestrácia kontajnerov</a:t>
            </a:r>
          </a:p>
          <a:p>
            <a:pPr lvl="1"/>
            <a:r>
              <a:rPr lang="en-US" sz="1800" dirty="0"/>
              <a:t>Kubernetes orchestration allows you to build application services that span multiple containers, schedule containers across a cluster, scale those containers, and manage their health over time.</a:t>
            </a:r>
            <a:endParaRPr lang="sk-SK" sz="1800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DBE7D-855E-491A-94F3-531A96E1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-&gt; </a:t>
            </a:r>
            <a:r>
              <a:rPr lang="sk-SK" dirty="0"/>
              <a:t>orchestrácia </a:t>
            </a:r>
            <a:r>
              <a:rPr lang="en-US" dirty="0"/>
              <a:t>-&gt; </a:t>
            </a:r>
            <a:r>
              <a:rPr lang="en-US" dirty="0" err="1"/>
              <a:t>kubernetes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647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86DDE-F987-1F37-12F0-055A86DD21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Pomocou služby je umožnený prístup k rozhraniu </a:t>
            </a:r>
            <a:r>
              <a:rPr lang="sk-SK" dirty="0" err="1"/>
              <a:t>podu</a:t>
            </a:r>
            <a:r>
              <a:rPr lang="sk-SK" dirty="0"/>
              <a:t> zo sieťového prostredia.</a:t>
            </a:r>
          </a:p>
          <a:p>
            <a:pPr marL="0" indent="0">
              <a:buNone/>
            </a:pPr>
            <a:r>
              <a:rPr lang="sk-SK" dirty="0"/>
              <a:t>Typy služieb, ktoré </a:t>
            </a:r>
            <a:r>
              <a:rPr lang="sk-SK" dirty="0" err="1"/>
              <a:t>kubernetes</a:t>
            </a:r>
            <a:r>
              <a:rPr lang="sk-SK" dirty="0"/>
              <a:t> poskytuje</a:t>
            </a:r>
          </a:p>
          <a:p>
            <a:r>
              <a:rPr lang="sk-SK" dirty="0" err="1"/>
              <a:t>NodePort</a:t>
            </a:r>
            <a:endParaRPr lang="sk-SK" dirty="0"/>
          </a:p>
          <a:p>
            <a:r>
              <a:rPr lang="sk-SK" dirty="0" err="1"/>
              <a:t>ClusterIP</a:t>
            </a:r>
            <a:endParaRPr lang="sk-SK" dirty="0"/>
          </a:p>
          <a:p>
            <a:r>
              <a:rPr lang="sk-SK" dirty="0" err="1"/>
              <a:t>LoadBalancer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B5B7C-3995-C2A3-7A55-DFB073DC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554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C1DCA-8897-27C6-7AE6-856CEC8D1C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1807" y="915567"/>
            <a:ext cx="7500834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482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81F2C-BD8C-9E71-366D-728F0ABE1B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00000" y="1560099"/>
            <a:ext cx="7704448" cy="231133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ervices</a:t>
            </a:r>
            <a:r>
              <a:rPr lang="en-US" dirty="0"/>
              <a:t> - </a:t>
            </a:r>
            <a:r>
              <a:rPr lang="en-US" dirty="0" err="1"/>
              <a:t>typy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5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273E-73B0-2A53-2437-1D90EE93F9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39523" y="915567"/>
            <a:ext cx="6825401" cy="36004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4751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FAA69-0635-3AFB-43C8-6D146ED8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85" y="1215901"/>
            <a:ext cx="5514789" cy="299177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1536B-0454-ABD2-3970-5A7CEFD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54649"/>
            <a:ext cx="8532440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- </a:t>
            </a:r>
            <a:r>
              <a:rPr lang="en-US" dirty="0" err="1"/>
              <a:t>NodePort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5BDE4-DAD2-A6A5-3653-416D70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8" y="1302908"/>
            <a:ext cx="3744416" cy="25462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E50EE-B9DE-3D81-F6D7-AA869173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3527"/>
            <a:ext cx="4401294" cy="29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0C85BA-0C14-2332-84CA-7C3FC7C2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665" y="980859"/>
            <a:ext cx="5061631" cy="35351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5A88CD-C758-47E5-BD52-D7B30147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81" y="980859"/>
            <a:ext cx="65950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4B257C20-2E9B-BA29-B752-07C6DC1A3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0" y="915566"/>
            <a:ext cx="3599992" cy="3600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27AEB-3E47-72D6-9520-E9273706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en-US" dirty="0"/>
              <a:t>S</a:t>
            </a:r>
            <a:r>
              <a:rPr lang="sk-SK" dirty="0" err="1"/>
              <a:t>ervice</a:t>
            </a:r>
            <a:r>
              <a:rPr lang="en-US" dirty="0"/>
              <a:t> – Cluster IP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8409F-9DC0-BFF5-FB26-292AC4AA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47" y="915566"/>
            <a:ext cx="3316385" cy="35283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AAD18-90C5-7FB3-1A2E-64A1A6A0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52" y="913202"/>
            <a:ext cx="2788894" cy="349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F67FC-E8BF-DCE8-ABC0-E7F74005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52" y="953219"/>
            <a:ext cx="2972970" cy="3525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DEE411-5811-E52B-BE9C-B0A633D2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54" y="1563638"/>
            <a:ext cx="4466504" cy="430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2061ED-E4AF-91BB-4B33-DC1D970F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54" y="2300051"/>
            <a:ext cx="4466504" cy="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647DD-123A-FACB-C694-0A52969843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Je používaný v </a:t>
            </a:r>
            <a:r>
              <a:rPr lang="sk-SK" dirty="0" err="1"/>
              <a:t>cloud</a:t>
            </a:r>
            <a:r>
              <a:rPr lang="sk-SK" dirty="0"/>
              <a:t> prostredí</a:t>
            </a:r>
          </a:p>
          <a:p>
            <a:pPr lvl="1"/>
            <a:r>
              <a:rPr lang="sk-SK" dirty="0"/>
              <a:t>AWS, </a:t>
            </a:r>
            <a:r>
              <a:rPr lang="sk-SK" dirty="0" err="1"/>
              <a:t>Azure</a:t>
            </a:r>
            <a:r>
              <a:rPr lang="sk-SK" dirty="0"/>
              <a:t>, Google</a:t>
            </a:r>
          </a:p>
          <a:p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balancer</a:t>
            </a:r>
            <a:r>
              <a:rPr lang="sk-SK" dirty="0"/>
              <a:t> ako služba je poskytnutá samotným 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providerom</a:t>
            </a:r>
            <a:r>
              <a:rPr lang="sk-SK" dirty="0"/>
              <a:t> a on sa postará ako je výkon </a:t>
            </a:r>
            <a:r>
              <a:rPr lang="sk-SK" dirty="0" err="1"/>
              <a:t>load</a:t>
            </a:r>
            <a:r>
              <a:rPr lang="sk-SK" dirty="0"/>
              <a:t> </a:t>
            </a:r>
            <a:r>
              <a:rPr lang="sk-SK" dirty="0" err="1"/>
              <a:t>balancovaný</a:t>
            </a:r>
            <a:r>
              <a:rPr lang="sk-SK" dirty="0"/>
              <a:t> na jednotlivé </a:t>
            </a:r>
            <a:r>
              <a:rPr lang="sk-SK" dirty="0" err="1"/>
              <a:t>pody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0DF9A-597A-1B10-A36D-3DDBA7814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Service - </a:t>
            </a:r>
            <a:r>
              <a:rPr lang="sk-SK" dirty="0" err="1"/>
              <a:t>LoadBalancer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45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3465DF-912B-EF75-622E-D8DCB87B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Namespaces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89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FF891-6404-9EF1-91DC-BDA5964C3A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sk-SK" dirty="0"/>
              <a:t>Aby bola </a:t>
            </a:r>
            <a:r>
              <a:rPr lang="sk-SK" dirty="0" err="1"/>
              <a:t>nasaditeľná</a:t>
            </a:r>
            <a:endParaRPr lang="sk-SK" dirty="0"/>
          </a:p>
          <a:p>
            <a:pPr lvl="1"/>
            <a:r>
              <a:rPr lang="sk-SK" dirty="0" err="1"/>
              <a:t>Deployment</a:t>
            </a:r>
            <a:endParaRPr lang="sk-SK" dirty="0"/>
          </a:p>
          <a:p>
            <a:r>
              <a:rPr lang="sk-SK" dirty="0"/>
              <a:t>Aby bola škálovateľná</a:t>
            </a:r>
          </a:p>
          <a:p>
            <a:pPr lvl="1"/>
            <a:r>
              <a:rPr lang="sk-SK" dirty="0" err="1"/>
              <a:t>Replicaset</a:t>
            </a:r>
            <a:endParaRPr lang="sk-SK" dirty="0"/>
          </a:p>
          <a:p>
            <a:r>
              <a:rPr lang="sk-SK" dirty="0"/>
              <a:t>Aby vedela ukladať údaje</a:t>
            </a:r>
          </a:p>
          <a:p>
            <a:pPr lvl="1"/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, </a:t>
            </a:r>
            <a:r>
              <a:rPr lang="sk-SK" dirty="0" err="1"/>
              <a:t>persistent</a:t>
            </a:r>
            <a:r>
              <a:rPr lang="sk-SK" dirty="0"/>
              <a:t> </a:t>
            </a:r>
            <a:r>
              <a:rPr lang="sk-SK" dirty="0" err="1"/>
              <a:t>volumes</a:t>
            </a:r>
            <a:endParaRPr lang="sk-SK" dirty="0"/>
          </a:p>
          <a:p>
            <a:r>
              <a:rPr lang="sk-SK" dirty="0"/>
              <a:t>Aby vedela bezpečne pracovať s heslami</a:t>
            </a:r>
          </a:p>
          <a:p>
            <a:pPr lvl="1"/>
            <a:r>
              <a:rPr lang="sk-SK" dirty="0" err="1"/>
              <a:t>Secrets</a:t>
            </a:r>
            <a:endParaRPr lang="sk-SK" dirty="0"/>
          </a:p>
          <a:p>
            <a:r>
              <a:rPr lang="sk-SK" dirty="0"/>
              <a:t>Aby bola konfigurovateľná</a:t>
            </a:r>
          </a:p>
          <a:p>
            <a:pPr lvl="1"/>
            <a:r>
              <a:rPr lang="sk-SK" dirty="0" err="1"/>
              <a:t>Configmaps</a:t>
            </a:r>
            <a:endParaRPr lang="sk-SK" dirty="0"/>
          </a:p>
          <a:p>
            <a:r>
              <a:rPr lang="sk-SK" dirty="0"/>
              <a:t>Aby bola sieťovo dostupná</a:t>
            </a:r>
          </a:p>
          <a:p>
            <a:pPr lvl="1"/>
            <a:r>
              <a:rPr lang="sk-SK" dirty="0" err="1"/>
              <a:t>Services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79AC5-8F18-C973-3311-D75997105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Aplikácia, čo od nej požadujeme</a:t>
            </a:r>
          </a:p>
        </p:txBody>
      </p:sp>
    </p:spTree>
    <p:extLst>
      <p:ext uri="{BB962C8B-B14F-4D97-AF65-F5344CB8AC3E}">
        <p14:creationId xmlns:p14="http://schemas.microsoft.com/office/powerpoint/2010/main" val="4761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9CB2-1E54-871D-2EED-7CA7530317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811" y="897986"/>
            <a:ext cx="4191168" cy="36364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1024B-BAF9-B4FE-7730-7CE5430C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11971"/>
            <a:ext cx="4464496" cy="2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N</a:t>
            </a:r>
            <a:r>
              <a:rPr lang="en-US" dirty="0" err="1"/>
              <a:t>amespaces</a:t>
            </a:r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2FAB1-1279-F955-BD5C-E2094D53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4505498" cy="510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A86C1-4A06-042A-9B7E-F6F1D6D6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" y="1641646"/>
            <a:ext cx="4443995" cy="49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0E7A9-DF81-B76B-6617-819FBBC4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83719"/>
            <a:ext cx="1788689" cy="2234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FD919-72E5-FFD0-FB79-00F24BC1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134" y="2283718"/>
            <a:ext cx="1788689" cy="2221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4CE32-E843-DD75-6C5E-47F3235D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1131590"/>
            <a:ext cx="2664296" cy="2914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15EB5-DF9F-8D49-2EBB-99DFD9D9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22" y="1131590"/>
            <a:ext cx="2657894" cy="30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vytvorenie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0B235F89-BC63-767D-E62B-4AE7BEB261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795462"/>
            <a:ext cx="5146515" cy="1626493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3FB928-6DC9-0AE1-A896-60D7A4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51321"/>
            <a:ext cx="2015816" cy="20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D25E15-F6C3-0CEF-A704-EDF507A13D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699542"/>
            <a:ext cx="7704137" cy="15162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sk-SK" dirty="0"/>
              <a:t>prepínanie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48EFD-9931-7212-046B-37B18494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45789"/>
            <a:ext cx="8460432" cy="357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3F286-3511-07E2-B3D9-0363AAFD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523250"/>
            <a:ext cx="8460432" cy="336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2A094-9028-2DC9-40EE-9DE132BC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37762"/>
            <a:ext cx="8460432" cy="350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7F1DC-13EF-EF7D-5CED-D42B2231F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369930"/>
            <a:ext cx="8460432" cy="357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67000-2BF7-9132-35AD-A28C99D6B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730220"/>
            <a:ext cx="8460432" cy="372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A18809-54C8-95C4-D5B6-2F89F8FF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4162027"/>
            <a:ext cx="8460432" cy="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1F2B08-50D9-F4D0-726F-13F4026DC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4C87D-E95D-AFF1-2FC4-AE24925708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  <a:p>
            <a:r>
              <a:rPr lang="en-US" dirty="0"/>
              <a:t>Persistent storage</a:t>
            </a:r>
          </a:p>
          <a:p>
            <a:r>
              <a:rPr lang="en-US" dirty="0"/>
              <a:t>Persistent storage claim</a:t>
            </a:r>
          </a:p>
          <a:p>
            <a:r>
              <a:rPr lang="en-US" dirty="0"/>
              <a:t>Storage class</a:t>
            </a: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59904-9C6E-B57B-A405-E27DF62BC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</a:t>
            </a:r>
            <a:r>
              <a:rPr lang="en-US" dirty="0" err="1"/>
              <a:t>torage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52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- volumes</a:t>
            </a:r>
            <a:endParaRPr lang="sk-S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909BF-5BD8-08B7-4FEF-74262C1E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80" y="1352890"/>
            <a:ext cx="1695687" cy="24387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1292C-0B44-CD5A-5B72-948586EFE6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904380" y="1352550"/>
            <a:ext cx="1695450" cy="2438400"/>
          </a:xfrm>
        </p:spPr>
      </p:pic>
    </p:spTree>
    <p:extLst>
      <p:ext uri="{BB962C8B-B14F-4D97-AF65-F5344CB8AC3E}">
        <p14:creationId xmlns:p14="http://schemas.microsoft.com/office/powerpoint/2010/main" val="125943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F9946A-8A4B-2748-2D9D-B14E728E51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43608" y="929002"/>
            <a:ext cx="3981450" cy="3581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volumes &amp; mounts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7E8C4-E29C-E06F-4E69-B59A9D7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862327"/>
            <a:ext cx="2533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3DDE9-ED57-9FDD-8BE1-0A9F21AD69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87624" y="2157412"/>
            <a:ext cx="2209800" cy="828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en-US" dirty="0"/>
              <a:t> – volume types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8F8A5-4FF2-9E12-18CA-CD078548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07654"/>
            <a:ext cx="5005425" cy="190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6B831-9E55-BD8D-E39A-76CF657F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756056"/>
            <a:ext cx="4987913" cy="39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5DD32-A843-5B51-E23B-2F65E9EF07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93638" y="933450"/>
            <a:ext cx="3930507" cy="3204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DF2694-CC83-6A89-4D06-5B218301C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6-5888-4272-C56E-493F5AD5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38" y="933450"/>
            <a:ext cx="4002597" cy="320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0B203-C5B9-44F5-5885-4E67AA2F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2" y="938024"/>
            <a:ext cx="1828800" cy="2371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666A7-C61C-EE81-FDD7-64021D82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37" y="939552"/>
            <a:ext cx="3943350" cy="3219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C4F29-0DC8-456A-AC9E-2C6B1FFC2996}"/>
              </a:ext>
            </a:extLst>
          </p:cNvPr>
          <p:cNvSpPr txBox="1"/>
          <p:nvPr/>
        </p:nvSpPr>
        <p:spPr>
          <a:xfrm>
            <a:off x="759932" y="3435846"/>
            <a:ext cx="4261615" cy="115212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persistentVolume</a:t>
            </a:r>
            <a:r>
              <a:rPr lang="en-US" sz="1600" dirty="0"/>
              <a:t> </a:t>
            </a:r>
            <a:r>
              <a:rPr lang="sk-SK" sz="1600" dirty="0"/>
              <a:t>(</a:t>
            </a:r>
            <a:r>
              <a:rPr lang="sk-SK" sz="1600" dirty="0" err="1"/>
              <a:t>pv</a:t>
            </a:r>
            <a:r>
              <a:rPr lang="sk-SK" sz="1600" dirty="0"/>
              <a:t>) </a:t>
            </a:r>
            <a:r>
              <a:rPr lang="en-US" sz="1600" dirty="0"/>
              <a:t>je </a:t>
            </a:r>
            <a:r>
              <a:rPr lang="sk-SK" sz="1600" dirty="0"/>
              <a:t>spojený 1:1 s </a:t>
            </a:r>
            <a:r>
              <a:rPr lang="sk-SK" sz="1600" dirty="0" err="1"/>
              <a:t>persistentVolumeClaim</a:t>
            </a:r>
            <a:r>
              <a:rPr lang="sk-SK" sz="1600" dirty="0"/>
              <a:t> (</a:t>
            </a:r>
            <a:r>
              <a:rPr lang="sk-SK" sz="1600" dirty="0" err="1"/>
              <a:t>pvc</a:t>
            </a:r>
            <a:r>
              <a:rPr lang="sk-SK" sz="1600" dirty="0"/>
              <a:t>) objektom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600" dirty="0" err="1"/>
              <a:t>pv</a:t>
            </a:r>
            <a:r>
              <a:rPr lang="sk-SK" sz="1600" dirty="0"/>
              <a:t> už nebude použitý so žiadnym iným </a:t>
            </a:r>
            <a:r>
              <a:rPr lang="sk-SK" sz="1600" dirty="0" err="1"/>
              <a:t>pvc</a:t>
            </a:r>
            <a:endParaRPr lang="sk-S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 err="1"/>
              <a:t>Static</a:t>
            </a:r>
            <a:r>
              <a:rPr lang="sk-SK" b="1" dirty="0"/>
              <a:t> </a:t>
            </a:r>
            <a:r>
              <a:rPr lang="sk-SK" b="1" dirty="0" err="1"/>
              <a:t>Provisioning</a:t>
            </a:r>
            <a:endParaRPr lang="sk-SK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1A387-88F5-F762-0191-3FAF0A6AC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709" y="933450"/>
            <a:ext cx="2266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A7AECA-3D37-CD37-6394-49419D17A8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Júl 2015 – uvoľnená verzia 1.0</a:t>
            </a:r>
          </a:p>
          <a:p>
            <a:r>
              <a:rPr lang="sk-SK" dirty="0"/>
              <a:t>Vytvorená Google</a:t>
            </a:r>
          </a:p>
          <a:p>
            <a:r>
              <a:rPr lang="sk-SK" dirty="0"/>
              <a:t>Dnes pod správou nadácie CNCF (</a:t>
            </a:r>
            <a:r>
              <a:rPr lang="sk-SK" dirty="0" err="1"/>
              <a:t>cloud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computing</a:t>
            </a:r>
            <a:r>
              <a:rPr lang="sk-SK" dirty="0"/>
              <a:t> </a:t>
            </a:r>
            <a:r>
              <a:rPr lang="sk-SK" dirty="0" err="1"/>
              <a:t>foundation</a:t>
            </a:r>
            <a:r>
              <a:rPr lang="sk-SK" dirty="0"/>
              <a:t>)</a:t>
            </a:r>
          </a:p>
          <a:p>
            <a:r>
              <a:rPr lang="sk-SK" dirty="0" err="1"/>
              <a:t>Runtime</a:t>
            </a:r>
            <a:r>
              <a:rPr lang="sk-SK" dirty="0"/>
              <a:t> pre kontajnery (CRI) podporuje</a:t>
            </a:r>
          </a:p>
          <a:p>
            <a:pPr lvl="1"/>
            <a:r>
              <a:rPr lang="sk-SK" dirty="0" err="1"/>
              <a:t>Docker</a:t>
            </a:r>
            <a:r>
              <a:rPr lang="sk-SK" dirty="0"/>
              <a:t> – dnes už nie</a:t>
            </a:r>
          </a:p>
          <a:p>
            <a:pPr lvl="1"/>
            <a:r>
              <a:rPr lang="sk-SK" dirty="0" err="1"/>
              <a:t>Containerd</a:t>
            </a:r>
            <a:endParaRPr lang="en-US" dirty="0"/>
          </a:p>
          <a:p>
            <a:pPr lvl="1"/>
            <a:r>
              <a:rPr lang="en-US" dirty="0"/>
              <a:t>CRIO</a:t>
            </a:r>
            <a:endParaRPr lang="sk-SK" dirty="0"/>
          </a:p>
          <a:p>
            <a:r>
              <a:rPr lang="sk-SK" dirty="0"/>
              <a:t>CNCF – podporuje certifikované distribúcie</a:t>
            </a:r>
          </a:p>
          <a:p>
            <a:pPr lvl="1"/>
            <a:r>
              <a:rPr lang="sk-SK" dirty="0"/>
              <a:t>EKS, AKS, GKE, </a:t>
            </a:r>
            <a:r>
              <a:rPr lang="sk-SK" dirty="0" err="1"/>
              <a:t>Openshift</a:t>
            </a:r>
            <a:r>
              <a:rPr lang="sk-SK" dirty="0"/>
              <a:t>, k3s,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83CE-4CDC-D4CF-217D-89448256D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Kubernetes</a:t>
            </a:r>
            <a:r>
              <a:rPr lang="sk-SK" dirty="0"/>
              <a:t> </a:t>
            </a:r>
            <a:r>
              <a:rPr lang="en-US" dirty="0"/>
              <a:t>– k8s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1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A720A-012F-5F50-D4A1-637C17C969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</a:t>
            </a:r>
            <a:r>
              <a:rPr lang="sk-SK" dirty="0" err="1"/>
              <a:t>class</a:t>
            </a:r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96FD2-D3D7-CF3C-B044-B636FA861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Storage</a:t>
            </a:r>
            <a:r>
              <a:rPr lang="sk-SK" dirty="0"/>
              <a:t> – </a:t>
            </a:r>
            <a:r>
              <a:rPr lang="sk-SK" dirty="0" err="1"/>
              <a:t>dynamic</a:t>
            </a:r>
            <a:r>
              <a:rPr lang="sk-SK" dirty="0"/>
              <a:t> </a:t>
            </a:r>
            <a:r>
              <a:rPr lang="sk-SK" dirty="0" err="1"/>
              <a:t>provisioning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AB69-AA66-3F01-10AD-28A62009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6336"/>
            <a:ext cx="26765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9BB18-806D-CB5B-37FD-16AE15D4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76896"/>
            <a:ext cx="3943350" cy="32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783C0-7745-C243-DEED-EE97517F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48" y="2715767"/>
            <a:ext cx="2781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CDF94-4F00-3CC6-A1C8-75DCE9798A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ReadWriteOnce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iba jedným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nodom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ReadOnlyMany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read-only 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0" i="0" dirty="0">
              <a:solidFill>
                <a:srgbClr val="232629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nherit"/>
              </a:rPr>
              <a:t>ReadWriteMany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</a:t>
            </a:r>
            <a:r>
              <a:rPr lang="sk-SK" b="0" i="0" dirty="0">
                <a:solidFill>
                  <a:srgbClr val="232629"/>
                </a:solidFill>
                <a:effectLst/>
                <a:latin typeface="inherit"/>
              </a:rPr>
              <a:t>-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volume je </a:t>
            </a:r>
            <a:r>
              <a:rPr lang="sk-SK" dirty="0">
                <a:solidFill>
                  <a:srgbClr val="232629"/>
                </a:solidFill>
                <a:latin typeface="inherit"/>
              </a:rPr>
              <a:t>možné pripojiť ako</a:t>
            </a: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 read-write </a:t>
            </a:r>
            <a:r>
              <a:rPr lang="sk-SK" b="1" i="0" dirty="0">
                <a:solidFill>
                  <a:srgbClr val="232629"/>
                </a:solidFill>
                <a:effectLst/>
                <a:latin typeface="inherit"/>
              </a:rPr>
              <a:t>viacerými </a:t>
            </a:r>
            <a:r>
              <a:rPr lang="sk-SK" b="1" i="0" dirty="0" err="1">
                <a:solidFill>
                  <a:srgbClr val="232629"/>
                </a:solidFill>
                <a:effectLst/>
                <a:latin typeface="inherit"/>
              </a:rPr>
              <a:t>nodmi</a:t>
            </a:r>
            <a:endParaRPr lang="en-US" b="1" i="0" dirty="0">
              <a:solidFill>
                <a:srgbClr val="232629"/>
              </a:solidFill>
              <a:effectLst/>
              <a:latin typeface="inherit"/>
            </a:endParaRPr>
          </a:p>
          <a:p>
            <a:endParaRPr lang="sk-S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C4AA4-BD48-A08D-514B-0961F29A4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– </a:t>
            </a:r>
            <a:r>
              <a:rPr lang="en-US" dirty="0" err="1"/>
              <a:t>accessMode</a:t>
            </a:r>
            <a:r>
              <a:rPr lang="en-US" dirty="0"/>
              <a:t> types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0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D090D9-1A66-578C-2C09-DC19D4979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sk-SK" dirty="0"/>
              <a:t> </a:t>
            </a:r>
            <a:r>
              <a:rPr lang="en-US" dirty="0"/>
              <a:t>&amp; Secrets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48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Configmaps</a:t>
            </a:r>
            <a:r>
              <a:rPr lang="en-US" dirty="0"/>
              <a:t> &amp; secrets</a:t>
            </a:r>
            <a:endParaRPr lang="sk-S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6F9E8A4-FD68-32F1-FEAD-432A6C7D4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 err="1"/>
              <a:t>Confimaps</a:t>
            </a:r>
            <a:endParaRPr lang="sk-SK" dirty="0"/>
          </a:p>
          <a:p>
            <a:pPr lvl="1"/>
            <a:r>
              <a:rPr lang="sk-SK" dirty="0"/>
              <a:t>Slúžia na “vytiahnutie” konfiguračných parametrov mimo definície </a:t>
            </a:r>
            <a:r>
              <a:rPr lang="sk-SK" dirty="0" err="1"/>
              <a:t>podu</a:t>
            </a:r>
            <a:endParaRPr lang="sk-SK" dirty="0"/>
          </a:p>
          <a:p>
            <a:r>
              <a:rPr lang="sk-SK" dirty="0" err="1"/>
              <a:t>Secrets</a:t>
            </a:r>
            <a:endParaRPr lang="sk-SK" dirty="0"/>
          </a:p>
          <a:p>
            <a:pPr lvl="1"/>
            <a:r>
              <a:rPr lang="sk-SK" dirty="0"/>
              <a:t>Obdobne ako </a:t>
            </a:r>
            <a:r>
              <a:rPr lang="sk-SK" dirty="0" err="1"/>
              <a:t>configmaps</a:t>
            </a:r>
            <a:r>
              <a:rPr lang="sk-SK" dirty="0"/>
              <a:t> ale umožňujú ukladať údaje v </a:t>
            </a:r>
            <a:r>
              <a:rPr lang="sk-SK" dirty="0" err="1"/>
              <a:t>hashovanej</a:t>
            </a:r>
            <a:r>
              <a:rPr lang="sk-SK" dirty="0"/>
              <a:t> forme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95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212EF-2607-B304-FC27-C73BFBD6F6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76402" y="756056"/>
            <a:ext cx="2476500" cy="3238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sk-SK" dirty="0" err="1"/>
              <a:t>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D52C3-FA92-C39F-6E5E-1F4198F3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756056"/>
            <a:ext cx="2476846" cy="323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9F96F-11AD-44BA-0EA9-57F33904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07654"/>
            <a:ext cx="13335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934D33-9AAD-BB17-41BC-C89BA31C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28" y="785895"/>
            <a:ext cx="242887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99351E-EB6B-CB4E-377F-489544593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1419622"/>
            <a:ext cx="187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33154-2291-B3A0-9374-6F6FEAC8A7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868" y="1276350"/>
            <a:ext cx="3467100" cy="259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78980-762A-1587-0C2A-520CD8F6D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21282-0C75-9869-FEBF-447ABCE5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34" y="733289"/>
            <a:ext cx="35718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ED47C-89AE-CC8F-B247-87F6B5D5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02978"/>
            <a:ext cx="373380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5BF18-EAB4-1508-8018-0F0FDAD6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075806"/>
            <a:ext cx="3857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FB16-8ECD-24C2-54F1-3C6749A6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733821"/>
            <a:ext cx="1866900" cy="1676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582D010-27EE-0D32-D0DE-27BFE4768CB3}"/>
              </a:ext>
            </a:extLst>
          </p:cNvPr>
          <p:cNvSpPr/>
          <p:nvPr/>
        </p:nvSpPr>
        <p:spPr>
          <a:xfrm>
            <a:off x="1457784" y="1963177"/>
            <a:ext cx="484632" cy="680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162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B2419-DEC0-8FE7-3E90-CF0FC7CF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82" y="2303467"/>
            <a:ext cx="3495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8488B-747A-C6C9-1FC5-ACDA7A6B62F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790862"/>
            <a:ext cx="4392549" cy="36004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0E766-D0A1-F9C6-502B-2CCECAF7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495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ECF4A-FC2C-FCDB-FFDE-7C7ACEB082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0000" y="1275606"/>
            <a:ext cx="1600200" cy="657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051CE9-DC4A-2148-5B3E-050A5AC6F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Secrets</a:t>
            </a:r>
            <a:endParaRPr lang="sk-SK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C725044-194D-E407-A448-1126EE4C0D4F}"/>
              </a:ext>
            </a:extLst>
          </p:cNvPr>
          <p:cNvSpPr/>
          <p:nvPr/>
        </p:nvSpPr>
        <p:spPr>
          <a:xfrm rot="5400000">
            <a:off x="3157809" y="1119912"/>
            <a:ext cx="484632" cy="96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D3BCA-CDA6-E840-B766-9C4C952C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50" y="1275606"/>
            <a:ext cx="1752600" cy="70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7806A-7CE9-8B32-C507-F596BFBA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06" y="2451599"/>
            <a:ext cx="36004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EFC772-8547-D38F-E841-DEB44FD96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Architekt</a:t>
            </a:r>
            <a:r>
              <a:rPr lang="sk-SK" dirty="0" err="1"/>
              <a:t>úra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09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0AF63-BD5D-38C5-18E6-ED6657D3DA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55976" y="1095375"/>
            <a:ext cx="2447925" cy="2952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AF7946-8A88-1859-8B32-C1F78CFF8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82E0-0C08-98A4-BD71-723BFC18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9622"/>
            <a:ext cx="1962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8B4C0-FBE9-7BB2-68D4-1EA8E3FFA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Škálovanie výkonu</a:t>
            </a:r>
          </a:p>
        </p:txBody>
      </p:sp>
    </p:spTree>
    <p:extLst>
      <p:ext uri="{BB962C8B-B14F-4D97-AF65-F5344CB8AC3E}">
        <p14:creationId xmlns:p14="http://schemas.microsoft.com/office/powerpoint/2010/main" val="150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BB998-AEA5-B7F0-C3D5-79B2B5A14B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0000" y="915567"/>
            <a:ext cx="4536096" cy="3600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Horizontal pod </a:t>
            </a:r>
            <a:r>
              <a:rPr lang="en-US" sz="2000" dirty="0" err="1"/>
              <a:t>autoscaler</a:t>
            </a:r>
            <a:r>
              <a:rPr lang="en-US" sz="2000" dirty="0"/>
              <a:t> – </a:t>
            </a:r>
            <a:r>
              <a:rPr lang="en-US" sz="2000" dirty="0" err="1"/>
              <a:t>hpa</a:t>
            </a:r>
            <a:endParaRPr lang="sk-SK" sz="2000" dirty="0"/>
          </a:p>
          <a:p>
            <a:pPr lvl="1"/>
            <a:r>
              <a:rPr lang="sk-SK" sz="2000" dirty="0"/>
              <a:t>Na základe metrík mení hodnotu „</a:t>
            </a:r>
            <a:r>
              <a:rPr lang="sk-SK" sz="2000" dirty="0" err="1"/>
              <a:t>Replicas</a:t>
            </a:r>
            <a:r>
              <a:rPr lang="sk-SK" sz="2000" dirty="0"/>
              <a:t>“ v </a:t>
            </a:r>
            <a:r>
              <a:rPr lang="sk-SK" sz="2000" dirty="0" err="1"/>
              <a:t>deploymente</a:t>
            </a:r>
            <a:endParaRPr lang="en-US" sz="2000" dirty="0"/>
          </a:p>
          <a:p>
            <a:r>
              <a:rPr lang="en-US" sz="2000" dirty="0"/>
              <a:t>Cluster </a:t>
            </a:r>
            <a:r>
              <a:rPr lang="en-US" sz="2000" dirty="0" err="1"/>
              <a:t>autoscaler</a:t>
            </a:r>
            <a:r>
              <a:rPr lang="en-US" sz="2000" dirty="0"/>
              <a:t> – ec2</a:t>
            </a:r>
            <a:r>
              <a:rPr lang="sk-SK" sz="2000" dirty="0"/>
              <a:t> (</a:t>
            </a:r>
            <a:r>
              <a:rPr lang="sk-SK" sz="2000" dirty="0" err="1"/>
              <a:t>VMs</a:t>
            </a:r>
            <a:r>
              <a:rPr lang="sk-SK" sz="2000" dirty="0"/>
              <a:t>)</a:t>
            </a:r>
          </a:p>
          <a:p>
            <a:pPr lvl="1"/>
            <a:r>
              <a:rPr lang="sk-SK" sz="2000" dirty="0"/>
              <a:t>Pripája nové </a:t>
            </a:r>
            <a:r>
              <a:rPr lang="sk-SK" sz="2000" dirty="0" err="1"/>
              <a:t>worker</a:t>
            </a:r>
            <a:r>
              <a:rPr lang="sk-SK" sz="2000" dirty="0"/>
              <a:t> </a:t>
            </a:r>
            <a:r>
              <a:rPr lang="sk-SK" sz="2000" dirty="0" err="1"/>
              <a:t>nody</a:t>
            </a:r>
            <a:r>
              <a:rPr lang="sk-SK" sz="2000" dirty="0"/>
              <a:t> do k8s</a:t>
            </a:r>
            <a:endParaRPr lang="en-US" sz="2000" dirty="0"/>
          </a:p>
          <a:p>
            <a:r>
              <a:rPr lang="en-US" sz="2000" dirty="0" err="1"/>
              <a:t>Descheduler</a:t>
            </a:r>
            <a:r>
              <a:rPr lang="en-US" sz="2000" dirty="0"/>
              <a:t> – kontrola </a:t>
            </a:r>
            <a:r>
              <a:rPr lang="sk-SK" sz="2000" dirty="0"/>
              <a:t>zníženia</a:t>
            </a:r>
            <a:r>
              <a:rPr lang="en-US" sz="2000" dirty="0"/>
              <a:t> </a:t>
            </a:r>
            <a:r>
              <a:rPr lang="sk-SK" sz="2000" dirty="0"/>
              <a:t>výkonu</a:t>
            </a:r>
          </a:p>
          <a:p>
            <a:pPr lvl="1"/>
            <a:r>
              <a:rPr lang="sk-SK" sz="2000" dirty="0"/>
              <a:t>Ak </a:t>
            </a:r>
            <a:r>
              <a:rPr lang="sk-SK" sz="2000" dirty="0" err="1"/>
              <a:t>hpa</a:t>
            </a:r>
            <a:r>
              <a:rPr lang="sk-SK" sz="2000" dirty="0"/>
              <a:t> zníži počet potrebných replík =</a:t>
            </a:r>
            <a:r>
              <a:rPr lang="en-US" sz="2000" dirty="0"/>
              <a:t>&gt; </a:t>
            </a:r>
            <a:r>
              <a:rPr lang="en-US" sz="2000" dirty="0" err="1"/>
              <a:t>descheduler</a:t>
            </a:r>
            <a:r>
              <a:rPr lang="en-US" sz="2000" dirty="0"/>
              <a:t> </a:t>
            </a:r>
            <a:r>
              <a:rPr lang="sk-SK" sz="2000" dirty="0"/>
              <a:t>môže znížiť počet </a:t>
            </a:r>
            <a:r>
              <a:rPr lang="sk-SK" sz="2000" dirty="0" err="1"/>
              <a:t>VMs</a:t>
            </a:r>
            <a:endParaRPr lang="sk-SK" sz="2000" dirty="0"/>
          </a:p>
          <a:p>
            <a:pPr lvl="1"/>
            <a:r>
              <a:rPr lang="sk-SK" sz="2000" dirty="0" err="1"/>
              <a:t>Descheduler</a:t>
            </a:r>
            <a:r>
              <a:rPr lang="sk-SK" sz="2000" dirty="0"/>
              <a:t> kontroluje možnosť presunu </a:t>
            </a:r>
            <a:r>
              <a:rPr lang="sk-SK" sz="2000" dirty="0" err="1"/>
              <a:t>podov</a:t>
            </a:r>
            <a:r>
              <a:rPr lang="sk-SK" sz="2000" dirty="0"/>
              <a:t> na iný </a:t>
            </a:r>
            <a:r>
              <a:rPr lang="sk-SK" sz="2000" dirty="0" err="1"/>
              <a:t>worker</a:t>
            </a:r>
            <a:r>
              <a:rPr lang="sk-SK" sz="2000" dirty="0"/>
              <a:t> =</a:t>
            </a:r>
            <a:r>
              <a:rPr lang="en-US" sz="2000" dirty="0"/>
              <a:t>&gt;</a:t>
            </a:r>
            <a:r>
              <a:rPr lang="sk-SK" sz="2000" dirty="0"/>
              <a:t> </a:t>
            </a:r>
            <a:r>
              <a:rPr lang="sk-SK" sz="2000" dirty="0" err="1"/>
              <a:t>descheduler</a:t>
            </a:r>
            <a:r>
              <a:rPr lang="sk-SK" sz="2000" dirty="0"/>
              <a:t> môže znížiť počet </a:t>
            </a:r>
            <a:r>
              <a:rPr lang="sk-SK" sz="2000" dirty="0" err="1"/>
              <a:t>VMs</a:t>
            </a:r>
            <a:endParaRPr lang="sk-SK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6BB0C-2461-90B0-EAD7-E284FC333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Škálovateľnosť</a:t>
            </a:r>
          </a:p>
        </p:txBody>
      </p:sp>
      <p:pic>
        <p:nvPicPr>
          <p:cNvPr id="1026" name="Picture 2" descr="How to automatically scale Kubernetes with Horizontal Pod Autoscaling -  Justin W. Flory's blog">
            <a:extLst>
              <a:ext uri="{FF2B5EF4-FFF2-40B4-BE49-F238E27FC236}">
                <a16:creationId xmlns:a16="http://schemas.microsoft.com/office/drawing/2014/main" id="{3C8C67DF-EF17-51C3-C80B-3E751F8A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88" y="915566"/>
            <a:ext cx="4798312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44B399-6467-904F-24BB-D1194CD31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Cvičenia - príklady</a:t>
            </a:r>
          </a:p>
        </p:txBody>
      </p:sp>
    </p:spTree>
    <p:extLst>
      <p:ext uri="{BB962C8B-B14F-4D97-AF65-F5344CB8AC3E}">
        <p14:creationId xmlns:p14="http://schemas.microsoft.com/office/powerpoint/2010/main" val="3451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č.1 (http-echo)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2800" dirty="0"/>
              <a:t>Vytvorte:</a:t>
            </a:r>
          </a:p>
          <a:p>
            <a:r>
              <a:rPr lang="sk-SK" sz="2200" dirty="0" err="1"/>
              <a:t>kubernetes</a:t>
            </a:r>
            <a:r>
              <a:rPr lang="sk-SK" sz="2200" dirty="0"/>
              <a:t> manifest súbory (</a:t>
            </a:r>
            <a:r>
              <a:rPr lang="sk-SK" sz="2200" dirty="0" err="1"/>
              <a:t>yaml</a:t>
            </a:r>
            <a:r>
              <a:rPr lang="sk-SK" sz="2200" dirty="0"/>
              <a:t>) na nasadenie aplikácie http-echo (image: </a:t>
            </a:r>
            <a:r>
              <a:rPr lang="sk-SK" sz="2200" dirty="0" err="1"/>
              <a:t>hashicorp</a:t>
            </a:r>
            <a:r>
              <a:rPr lang="sk-SK" sz="2200" dirty="0"/>
              <a:t>/http-echo:0.2.3) na porte 5678 s argumentom: "-text= 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====„, obslužný </a:t>
            </a:r>
            <a:r>
              <a:rPr lang="sk-SK" sz="2200" dirty="0" err="1"/>
              <a:t>service</a:t>
            </a:r>
            <a:r>
              <a:rPr lang="sk-SK" sz="2200" dirty="0"/>
              <a:t> typu </a:t>
            </a:r>
            <a:r>
              <a:rPr lang="sk-SK" sz="2200" dirty="0" err="1"/>
              <a:t>Loadbalacer</a:t>
            </a:r>
            <a:r>
              <a:rPr lang="sk-SK" sz="2200" dirty="0"/>
              <a:t> pre protokol TCP pre port 5678.</a:t>
            </a:r>
          </a:p>
          <a:p>
            <a:r>
              <a:rPr lang="sk-SK" sz="2800" dirty="0"/>
              <a:t>Skúška správnosti:</a:t>
            </a:r>
          </a:p>
          <a:p>
            <a:r>
              <a:rPr lang="sk-SK" sz="2200" dirty="0">
                <a:hlinkClick r:id="rId2"/>
              </a:rPr>
              <a:t>http://localhost:5678</a:t>
            </a:r>
            <a:r>
              <a:rPr lang="sk-SK" sz="2200" dirty="0"/>
              <a:t> vráti stránku s textom</a:t>
            </a:r>
          </a:p>
          <a:p>
            <a:r>
              <a:rPr lang="sk-SK" sz="2200" dirty="0"/>
              <a:t>====  </a:t>
            </a:r>
            <a:r>
              <a:rPr lang="sk-SK" sz="2200" dirty="0" err="1"/>
              <a:t>Hello</a:t>
            </a:r>
            <a:r>
              <a:rPr lang="sk-SK" sz="2200" dirty="0"/>
              <a:t> </a:t>
            </a:r>
            <a:r>
              <a:rPr lang="sk-SK" sz="2200" dirty="0" err="1"/>
              <a:t>world</a:t>
            </a:r>
            <a:r>
              <a:rPr lang="sk-SK" sz="2200" dirty="0"/>
              <a:t>!!!  ====</a:t>
            </a:r>
          </a:p>
        </p:txBody>
      </p:sp>
    </p:spTree>
    <p:extLst>
      <p:ext uri="{BB962C8B-B14F-4D97-AF65-F5344CB8AC3E}">
        <p14:creationId xmlns:p14="http://schemas.microsoft.com/office/powerpoint/2010/main" val="9422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B23E-2FA9-C593-3F03-527C2DBAD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Príklad č.2 (</a:t>
            </a:r>
            <a:r>
              <a:rPr lang="sk-SK" dirty="0" err="1"/>
              <a:t>webcolor</a:t>
            </a:r>
            <a:r>
              <a:rPr lang="sk-SK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0424-F863-9E29-24DC-BD1C516B3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Vytvorte:</a:t>
            </a:r>
          </a:p>
          <a:p>
            <a:r>
              <a:rPr lang="sk-SK" sz="2400" dirty="0" err="1"/>
              <a:t>kubernetes</a:t>
            </a:r>
            <a:r>
              <a:rPr lang="sk-SK" sz="2400" dirty="0"/>
              <a:t> manifest súbory (</a:t>
            </a:r>
            <a:r>
              <a:rPr lang="sk-SK" sz="2400" dirty="0" err="1"/>
              <a:t>yaml</a:t>
            </a:r>
            <a:r>
              <a:rPr lang="sk-SK" sz="2400" dirty="0"/>
              <a:t>) na nasadenie aplikácie </a:t>
            </a:r>
            <a:r>
              <a:rPr lang="sk-SK" sz="2400" dirty="0" err="1"/>
              <a:t>webcolor</a:t>
            </a:r>
            <a:r>
              <a:rPr lang="sk-SK" sz="2400" dirty="0"/>
              <a:t> (image: </a:t>
            </a:r>
            <a:r>
              <a:rPr lang="sk-SK" sz="2400" dirty="0" err="1"/>
              <a:t>kodekloud</a:t>
            </a:r>
            <a:r>
              <a:rPr lang="sk-SK" sz="2400" dirty="0"/>
              <a:t>/</a:t>
            </a:r>
            <a:r>
              <a:rPr lang="sk-SK" sz="2400" dirty="0" err="1"/>
              <a:t>webapp-color</a:t>
            </a:r>
            <a:r>
              <a:rPr lang="sk-SK" sz="2400" dirty="0"/>
              <a:t>) na porte 8080, obslužný </a:t>
            </a:r>
            <a:r>
              <a:rPr lang="sk-SK" sz="2400" dirty="0" err="1"/>
              <a:t>service</a:t>
            </a:r>
            <a:r>
              <a:rPr lang="sk-SK" sz="2400" dirty="0"/>
              <a:t> typu </a:t>
            </a:r>
            <a:r>
              <a:rPr lang="sk-SK" sz="2400" dirty="0" err="1"/>
              <a:t>Loadbalacer</a:t>
            </a:r>
            <a:r>
              <a:rPr lang="sk-SK" sz="2400" dirty="0"/>
              <a:t> pre protokol TCP pre port 8080. aplikácia bude zobrazovať farebné pozadie podľa definície farby uvedenej v </a:t>
            </a:r>
            <a:r>
              <a:rPr lang="sk-SK" sz="2400" dirty="0" err="1"/>
              <a:t>configmape</a:t>
            </a:r>
            <a:r>
              <a:rPr lang="sk-SK" sz="2400" dirty="0"/>
              <a:t>. Premenná určujúca farbu sa volá APP_COLOR a má povolené hodnoty: </a:t>
            </a:r>
            <a:r>
              <a:rPr lang="en-US" sz="2400" dirty="0"/>
              <a:t>red,green,blue,blue2,pink,darkblue</a:t>
            </a:r>
            <a:endParaRPr lang="sk-SK" sz="2400" dirty="0"/>
          </a:p>
          <a:p>
            <a:r>
              <a:rPr lang="sk-SK" dirty="0"/>
              <a:t>Skúška správnosti:</a:t>
            </a:r>
          </a:p>
          <a:p>
            <a:r>
              <a:rPr lang="sk-SK" sz="2400" dirty="0">
                <a:hlinkClick r:id="rId2"/>
              </a:rPr>
              <a:t>http://localhost:8080</a:t>
            </a:r>
            <a:r>
              <a:rPr lang="sk-SK" sz="2400" dirty="0"/>
              <a:t> zobrazí stránku vo zvolenej farbe a meno </a:t>
            </a:r>
            <a:r>
              <a:rPr lang="sk-SK" sz="2400" dirty="0" err="1"/>
              <a:t>podu</a:t>
            </a:r>
            <a:r>
              <a:rPr lang="sk-SK" sz="2400" dirty="0"/>
              <a:t>, ktorá ju obslúžila</a:t>
            </a:r>
          </a:p>
        </p:txBody>
      </p:sp>
    </p:spTree>
    <p:extLst>
      <p:ext uri="{BB962C8B-B14F-4D97-AF65-F5344CB8AC3E}">
        <p14:creationId xmlns:p14="http://schemas.microsoft.com/office/powerpoint/2010/main" val="38068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A07BF-6832-9F60-968B-00670E502E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https://kubernetes.io/docs/home/</a:t>
            </a:r>
            <a:endParaRPr lang="sk-SK" dirty="0"/>
          </a:p>
          <a:p>
            <a:r>
              <a:rPr lang="sk-SK" dirty="0" err="1"/>
              <a:t>Mumshad</a:t>
            </a:r>
            <a:r>
              <a:rPr lang="sk-SK" dirty="0"/>
              <a:t> </a:t>
            </a:r>
            <a:r>
              <a:rPr lang="sk-SK" dirty="0" err="1"/>
              <a:t>Mannambeth</a:t>
            </a:r>
            <a:r>
              <a:rPr lang="sk-SK" dirty="0"/>
              <a:t>, </a:t>
            </a:r>
            <a:r>
              <a:rPr lang="sk-SK" sz="2000" dirty="0">
                <a:hlinkClick r:id="rId3"/>
              </a:rPr>
              <a:t>https://kodekloud.com</a:t>
            </a:r>
            <a:endParaRPr lang="sk-SK" sz="2000" dirty="0"/>
          </a:p>
          <a:p>
            <a:pPr lvl="1"/>
            <a:r>
              <a:rPr lang="sk-SK" sz="2800" dirty="0" err="1"/>
              <a:t>Kubernetes</a:t>
            </a:r>
            <a:r>
              <a:rPr lang="sk-SK" sz="2800" dirty="0"/>
              <a:t> </a:t>
            </a:r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Application</a:t>
            </a:r>
            <a:r>
              <a:rPr lang="sk-SK" sz="2800" dirty="0"/>
              <a:t> Developer</a:t>
            </a:r>
          </a:p>
          <a:p>
            <a:pPr lvl="1"/>
            <a:r>
              <a:rPr lang="sk-SK" sz="2800" dirty="0" err="1"/>
              <a:t>Certified</a:t>
            </a:r>
            <a:r>
              <a:rPr lang="sk-SK" sz="2800" dirty="0"/>
              <a:t> </a:t>
            </a:r>
            <a:r>
              <a:rPr lang="sk-SK" sz="2800" dirty="0" err="1"/>
              <a:t>Kubernetes</a:t>
            </a:r>
            <a:r>
              <a:rPr lang="sk-SK" sz="2800" dirty="0"/>
              <a:t>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61009-4D8D-49F3-CDA2-74061F43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Referencie</a:t>
            </a:r>
          </a:p>
        </p:txBody>
      </p:sp>
    </p:spTree>
    <p:extLst>
      <p:ext uri="{BB962C8B-B14F-4D97-AF65-F5344CB8AC3E}">
        <p14:creationId xmlns:p14="http://schemas.microsoft.com/office/powerpoint/2010/main" val="1425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1C52C-3F48-6F75-7F30-ED13E7F17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k-SK" dirty="0"/>
              <a:t>Architektúra </a:t>
            </a:r>
            <a:r>
              <a:rPr lang="sk-SK" dirty="0" err="1"/>
              <a:t>kubernetesu</a:t>
            </a:r>
            <a:endParaRPr lang="sk-SK" dirty="0"/>
          </a:p>
          <a:p>
            <a:r>
              <a:rPr lang="sk-SK" dirty="0"/>
              <a:t>Ako pracovať s </a:t>
            </a:r>
            <a:r>
              <a:rPr lang="sk-SK" dirty="0" err="1"/>
              <a:t>kubenetesom</a:t>
            </a:r>
            <a:r>
              <a:rPr lang="sk-SK" dirty="0"/>
              <a:t> z príkazového riadku / grafického prostredia</a:t>
            </a:r>
          </a:p>
          <a:p>
            <a:r>
              <a:rPr lang="sk-SK" dirty="0" err="1"/>
              <a:t>Kubernetes</a:t>
            </a:r>
            <a:r>
              <a:rPr lang="sk-SK" dirty="0"/>
              <a:t> manifest súbory</a:t>
            </a:r>
          </a:p>
          <a:p>
            <a:pPr lvl="1"/>
            <a:r>
              <a:rPr lang="sk-SK" dirty="0"/>
              <a:t>Štruktúra</a:t>
            </a:r>
          </a:p>
          <a:p>
            <a:pPr lvl="1"/>
            <a:r>
              <a:rPr lang="sk-SK" dirty="0"/>
              <a:t>YAML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1D585-82BB-5CCE-8C8E-5BC49C5F8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638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F09BD6F-C004-CED2-205B-1006965E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9" y="915567"/>
            <a:ext cx="7701389" cy="36004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FBEDCD-E29B-DC59-DA17-29F52F36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252000"/>
            <a:ext cx="7704448" cy="504056"/>
          </a:xfrm>
        </p:spPr>
        <p:txBody>
          <a:bodyPr anchor="t">
            <a:normAutofit/>
          </a:bodyPr>
          <a:lstStyle/>
          <a:p>
            <a:r>
              <a:rPr lang="sk-SK" dirty="0"/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42435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0DE40-FA38-A175-24FF-B2E155D1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kubectl</a:t>
            </a:r>
            <a:endParaRPr lang="sk-SK" dirty="0"/>
          </a:p>
        </p:txBody>
      </p:sp>
      <p:sp>
        <p:nvSpPr>
          <p:cNvPr id="5" name="AutoShape 4" descr="Components of Kubernetes">
            <a:extLst>
              <a:ext uri="{FF2B5EF4-FFF2-40B4-BE49-F238E27FC236}">
                <a16:creationId xmlns:a16="http://schemas.microsoft.com/office/drawing/2014/main" id="{EDC287CF-2514-3DF7-E10F-9B03C9252E39}"/>
              </a:ext>
            </a:extLst>
          </p:cNvPr>
          <p:cNvSpPr>
            <a:spLocks noGrp="1" noChangeAspect="1" noChangeArrowheads="1"/>
          </p:cNvSpPr>
          <p:nvPr>
            <p:ph sz="quarter" idx="14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k-SK" sz="180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CLI nástroj na komunikáciu s Kubernetes API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</a:rPr>
              <a:t>Detailný popis </a:t>
            </a:r>
            <a:r>
              <a:rPr lang="sk-SK" sz="18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https://kubernetes.io/docs/reference/kubectl/overview/</a:t>
            </a:r>
            <a:endParaRPr lang="sk-SK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sk-SK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CFC27-E8DC-2028-F6CC-30281170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952625"/>
            <a:ext cx="5715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bsah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0072BC"/>
      </a:hlink>
      <a:folHlink>
        <a:srgbClr val="6A43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CD3782D-FA3C-45FA-A4CC-9D5E66FBF359}"/>
    </a:ext>
  </a:extLst>
</a:theme>
</file>

<file path=ppt/theme/theme2.xml><?xml version="1.0" encoding="utf-8"?>
<a:theme xmlns:a="http://schemas.openxmlformats.org/drawingml/2006/main" name="Kapitoly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280A75B2-AB67-474F-98E0-49E5A1B8A2D2}"/>
    </a:ext>
  </a:extLst>
</a:theme>
</file>

<file path=ppt/theme/theme3.xml><?xml version="1.0" encoding="utf-8"?>
<a:theme xmlns:a="http://schemas.openxmlformats.org/drawingml/2006/main" name="Titulná strana">
  <a:themeElements>
    <a:clrScheme name="SOFTEC">
      <a:dk1>
        <a:sysClr val="windowText" lastClr="000000"/>
      </a:dk1>
      <a:lt1>
        <a:sysClr val="window" lastClr="FFFFFF"/>
      </a:lt1>
      <a:dk2>
        <a:srgbClr val="0072BC"/>
      </a:dk2>
      <a:lt2>
        <a:srgbClr val="EEECE1"/>
      </a:lt2>
      <a:accent1>
        <a:srgbClr val="0072BC"/>
      </a:accent1>
      <a:accent2>
        <a:srgbClr val="0DB673"/>
      </a:accent2>
      <a:accent3>
        <a:srgbClr val="9ACA3D"/>
      </a:accent3>
      <a:accent4>
        <a:srgbClr val="FA9D32"/>
      </a:accent4>
      <a:accent5>
        <a:srgbClr val="DF5045"/>
      </a:accent5>
      <a:accent6>
        <a:srgbClr val="6A437C"/>
      </a:accent6>
      <a:hlink>
        <a:srgbClr val="8FD5F6"/>
      </a:hlink>
      <a:folHlink>
        <a:srgbClr val="8FD5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64-Prezentácia landscape_16_ku_9.potx" id="{FD09A23E-DDFD-4A27-A89A-1AB5C10EBDC1}" vid="{1449335E-2591-48DE-B40F-4B94C0F8D23F}"/>
    </a:ext>
  </a:extLst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T64-Prezentácia landscape_16_ku_9</Template>
  <TotalTime>66637</TotalTime>
  <Words>925</Words>
  <Application>Microsoft Office PowerPoint</Application>
  <PresentationFormat>On-screen Show (16:9)</PresentationFormat>
  <Paragraphs>175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Obsah</vt:lpstr>
      <vt:lpstr>Kapitoly</vt:lpstr>
      <vt:lpstr>Titulná strana</vt:lpstr>
      <vt:lpstr>Kubernetes</vt:lpstr>
      <vt:lpstr>Obsah</vt:lpstr>
      <vt:lpstr>Docker -&gt; orchestrácia -&gt; kubernetes</vt:lpstr>
      <vt:lpstr>Aplikácia, čo od nej požadujeme</vt:lpstr>
      <vt:lpstr>Kubernetes – k8s</vt:lpstr>
      <vt:lpstr>PowerPoint Presentation</vt:lpstr>
      <vt:lpstr>PowerPoint Presentation</vt:lpstr>
      <vt:lpstr>Architektúra</vt:lpstr>
      <vt:lpstr>kubectl</vt:lpstr>
      <vt:lpstr>Imperatívny vs. deklaratívny prístup vytvárania Kubernetes objektov</vt:lpstr>
      <vt:lpstr>Kubectl – grafická alternatíva</vt:lpstr>
      <vt:lpstr>YAML</vt:lpstr>
      <vt:lpstr>PowerPoint Presentation</vt:lpstr>
      <vt:lpstr>Pod</vt:lpstr>
      <vt:lpstr>Pod - sidecar</vt:lpstr>
      <vt:lpstr>Rozloženie záťaže a škálovateľnosť</vt:lpstr>
      <vt:lpstr>PowerPoint Presentation</vt:lpstr>
      <vt:lpstr>Replicaset</vt:lpstr>
      <vt:lpstr>Replicaset - kubectl</vt:lpstr>
      <vt:lpstr>deployment</vt:lpstr>
      <vt:lpstr>deployment</vt:lpstr>
      <vt:lpstr>Deployment – upgrades, rollouts</vt:lpstr>
      <vt:lpstr>Deployment – upgrades, rollouts</vt:lpstr>
      <vt:lpstr>Deployment – rollouts, revisions</vt:lpstr>
      <vt:lpstr>Deployment – stratégia nasadenia</vt:lpstr>
      <vt:lpstr>Deployment - rollbacks</vt:lpstr>
      <vt:lpstr>Deployment - rollbacks</vt:lpstr>
      <vt:lpstr>deployment vs. replicaset</vt:lpstr>
      <vt:lpstr>PowerPoint Presentation</vt:lpstr>
      <vt:lpstr>Services</vt:lpstr>
      <vt:lpstr>Services</vt:lpstr>
      <vt:lpstr>Services - typy</vt:lpstr>
      <vt:lpstr>Service - NodePort</vt:lpstr>
      <vt:lpstr>Service - NodePort</vt:lpstr>
      <vt:lpstr>Service - NodePort</vt:lpstr>
      <vt:lpstr>Service – Cluster IP</vt:lpstr>
      <vt:lpstr>Service – Cluster IP</vt:lpstr>
      <vt:lpstr>Service - LoadBalancer</vt:lpstr>
      <vt:lpstr>PowerPoint Presentation</vt:lpstr>
      <vt:lpstr>Namespaces</vt:lpstr>
      <vt:lpstr>Namespaces</vt:lpstr>
      <vt:lpstr>Namespaces – vytvorenie</vt:lpstr>
      <vt:lpstr>Namespaces – prepínanie</vt:lpstr>
      <vt:lpstr>PowerPoint Presentation</vt:lpstr>
      <vt:lpstr>Storage</vt:lpstr>
      <vt:lpstr>Storage - volumes</vt:lpstr>
      <vt:lpstr>Storage – volumes &amp; mounts</vt:lpstr>
      <vt:lpstr>Storage – volume types</vt:lpstr>
      <vt:lpstr>Storage</vt:lpstr>
      <vt:lpstr>Storage – dynamic provisioning</vt:lpstr>
      <vt:lpstr>Storage – accessMode types</vt:lpstr>
      <vt:lpstr>PowerPoint Presentation</vt:lpstr>
      <vt:lpstr>Configmaps &amp; secrets</vt:lpstr>
      <vt:lpstr>Configmaps</vt:lpstr>
      <vt:lpstr>Configmaps</vt:lpstr>
      <vt:lpstr>Secrets</vt:lpstr>
      <vt:lpstr>Secrets</vt:lpstr>
      <vt:lpstr>Secrets</vt:lpstr>
      <vt:lpstr>Secrets</vt:lpstr>
      <vt:lpstr>Secrets</vt:lpstr>
      <vt:lpstr>PowerPoint Presentation</vt:lpstr>
      <vt:lpstr>Škálovateľnosť</vt:lpstr>
      <vt:lpstr>PowerPoint Presentation</vt:lpstr>
      <vt:lpstr>Príklad č.1 (http-echo)</vt:lpstr>
      <vt:lpstr>Príklad č.2 (webcolor)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Infrastructure as a Code</dc:title>
  <dc:subject>V15</dc:subject>
  <dc:creator>Baka Vojtech</dc:creator>
  <cp:lastModifiedBy>Baka Vojtech</cp:lastModifiedBy>
  <cp:revision>198</cp:revision>
  <cp:lastPrinted>2015-10-19T12:51:35Z</cp:lastPrinted>
  <dcterms:created xsi:type="dcterms:W3CDTF">2020-05-19T15:11:13Z</dcterms:created>
  <dcterms:modified xsi:type="dcterms:W3CDTF">2024-03-07T23:03:27Z</dcterms:modified>
  <cp:category>Integrovaný systém manažérstva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3.2.0</vt:lpwstr>
  </property>
</Properties>
</file>